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312" r:id="rId2"/>
    <p:sldId id="304" r:id="rId3"/>
    <p:sldId id="279" r:id="rId4"/>
    <p:sldId id="282" r:id="rId5"/>
    <p:sldId id="314" r:id="rId6"/>
    <p:sldId id="288" r:id="rId7"/>
    <p:sldId id="334" r:id="rId8"/>
    <p:sldId id="340" r:id="rId9"/>
    <p:sldId id="336" r:id="rId10"/>
    <p:sldId id="337" r:id="rId11"/>
    <p:sldId id="305" r:id="rId12"/>
    <p:sldId id="338" r:id="rId13"/>
    <p:sldId id="339" r:id="rId14"/>
    <p:sldId id="319" r:id="rId15"/>
    <p:sldId id="321" r:id="rId16"/>
    <p:sldId id="28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5">
          <p15:clr>
            <a:srgbClr val="A4A3A4"/>
          </p15:clr>
        </p15:guide>
        <p15:guide id="2" pos="386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3B39"/>
    <a:srgbClr val="D9D9D9"/>
    <a:srgbClr val="DCDEE0"/>
    <a:srgbClr val="616161"/>
    <a:srgbClr val="201A17"/>
    <a:srgbClr val="070707"/>
    <a:srgbClr val="DBDBDB"/>
    <a:srgbClr val="3E3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 autoAdjust="0"/>
    <p:restoredTop sz="93252" autoAdjust="0"/>
  </p:normalViewPr>
  <p:slideViewPr>
    <p:cSldViewPr snapToGrid="0" showGuides="1">
      <p:cViewPr varScale="1">
        <p:scale>
          <a:sx n="80" d="100"/>
          <a:sy n="80" d="100"/>
        </p:scale>
        <p:origin x="754" y="62"/>
      </p:cViewPr>
      <p:guideLst>
        <p:guide orient="horz" pos="2125"/>
        <p:guide pos="386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 Light" panose="020B0502040204020203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 Light" panose="020B0502040204020203" pitchFamily="34" charset="-122"/>
              </a:defRPr>
            </a:lvl1pPr>
          </a:lstStyle>
          <a:p>
            <a:fld id="{915CA9C5-7EA0-4D9C-B9C0-3ECAE44BE918}" type="datetimeFigureOut">
              <a:rPr lang="zh-CN" altLang="en-US" smtClean="0"/>
              <a:t>2019/1/10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 Light" panose="020B0502040204020203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 Light" panose="020B0502040204020203" pitchFamily="34" charset="-122"/>
              </a:defRPr>
            </a:lvl1pPr>
          </a:lstStyle>
          <a:p>
            <a:fld id="{72BB0AE3-27A2-456D-827B-E61280247223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 Light" panose="020B0502040204020203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 Light" panose="020B0502040204020203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 Light" panose="020B0502040204020203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 Light" panose="020B0502040204020203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 Light" panose="020B0502040204020203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B0AE3-27A2-456D-827B-E6128024722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F063A-7B63-491C-A845-B41E9950C8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 Light" panose="020B0502040204020203" pitchFamily="34" charset="-122"/>
              </a:defRPr>
            </a:lvl1pPr>
          </a:lstStyle>
          <a:p>
            <a:fld id="{4BCD24AF-367D-4F7B-BCBC-AB4AF3EE44F1}" type="datetimeFigureOut">
              <a:rPr lang="zh-CN" altLang="en-US" smtClean="0"/>
              <a:t>2019/1/10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 Light" panose="020B0502040204020203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 Light" panose="020B0502040204020203" pitchFamily="34" charset="-122"/>
              </a:defRPr>
            </a:lvl1pPr>
          </a:lstStyle>
          <a:p>
            <a:fld id="{600F063A-7B63-491C-A845-B41E9950C879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 Light" panose="020B0502040204020203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100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 Light" panose="020B0502040204020203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微软雅黑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微软雅黑 Light" panose="020B0502040204020203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5001" y="1289945"/>
            <a:ext cx="10141529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latin typeface="Yu Gothic Light" panose="020B0300000000000000" pitchFamily="34" charset="-128"/>
                <a:ea typeface="Yu Gothic Light" panose="020B0300000000000000" pitchFamily="34" charset="-128"/>
                <a:cs typeface="Yu Gothic Light" panose="020B0300000000000000" pitchFamily="34" charset="-128"/>
              </a:rPr>
              <a:t>软件测试第</a:t>
            </a:r>
            <a:r>
              <a:rPr lang="en-US" altLang="zh-CN" sz="6000" dirty="0">
                <a:latin typeface="Yu Gothic Light" panose="020B0300000000000000" pitchFamily="34" charset="-128"/>
                <a:ea typeface="Yu Gothic Light" panose="020B0300000000000000" pitchFamily="34" charset="-128"/>
                <a:cs typeface="Yu Gothic Light" panose="020B0300000000000000" pitchFamily="34" charset="-128"/>
              </a:rPr>
              <a:t>12</a:t>
            </a:r>
            <a:r>
              <a:rPr lang="zh-CN" altLang="en-US" sz="6000" dirty="0">
                <a:latin typeface="Yu Gothic Light" panose="020B0300000000000000" pitchFamily="34" charset="-128"/>
                <a:ea typeface="Yu Gothic Light" panose="020B0300000000000000" pitchFamily="34" charset="-128"/>
                <a:cs typeface="Yu Gothic Light" panose="020B0300000000000000" pitchFamily="34" charset="-128"/>
              </a:rPr>
              <a:t>小组项目展示</a:t>
            </a:r>
            <a:endParaRPr lang="en-US" altLang="zh-CN" sz="6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  <a:p>
            <a:endParaRPr lang="en-US" altLang="zh-CN" sz="6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  <a:p>
            <a:r>
              <a:rPr lang="en-US" altLang="zh-CN" sz="6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                                    </a:t>
            </a:r>
            <a:endParaRPr lang="en-US" altLang="zh-CN" sz="36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  <a:p>
            <a:r>
              <a:rPr lang="en-US" altLang="zh-CN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                                                             </a:t>
            </a:r>
            <a:endParaRPr lang="zh-CN" altLang="en-US" sz="36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952615" y="4704715"/>
            <a:ext cx="46482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项目经理：毕    冉</a:t>
            </a:r>
          </a:p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开发人员：毕    冉   张宇宸</a:t>
            </a:r>
          </a:p>
          <a:p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测试人员：符嘉铭   吴文瀚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1521" y="1959429"/>
            <a:ext cx="204107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03</a:t>
            </a:r>
            <a:endParaRPr lang="zh-CN" altLang="en-US" sz="115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927090" y="2146935"/>
            <a:ext cx="19907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系统功能测试</a:t>
            </a:r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339725" y="470535"/>
            <a:ext cx="33312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03</a:t>
            </a:r>
            <a:r>
              <a:rPr lang="zh-CN" altLang="en-US" sz="3200" dirty="0">
                <a:solidFill>
                  <a:srgbClr val="413B39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系统功能测试</a:t>
            </a:r>
            <a:r>
              <a:rPr lang="zh-CN" altLang="en-US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  </a:t>
            </a:r>
          </a:p>
        </p:txBody>
      </p:sp>
      <p:sp>
        <p:nvSpPr>
          <p:cNvPr id="31" name="任意多边形 30"/>
          <p:cNvSpPr/>
          <p:nvPr/>
        </p:nvSpPr>
        <p:spPr>
          <a:xfrm>
            <a:off x="11723" y="-3908"/>
            <a:ext cx="1230923" cy="1512277"/>
          </a:xfrm>
          <a:custGeom>
            <a:avLst/>
            <a:gdLst>
              <a:gd name="connsiteX0" fmla="*/ 1230923 w 1230923"/>
              <a:gd name="connsiteY0" fmla="*/ 484554 h 1512277"/>
              <a:gd name="connsiteX1" fmla="*/ 758092 w 1230923"/>
              <a:gd name="connsiteY1" fmla="*/ 0 h 1512277"/>
              <a:gd name="connsiteX2" fmla="*/ 0 w 1230923"/>
              <a:gd name="connsiteY2" fmla="*/ 754185 h 1512277"/>
              <a:gd name="connsiteX3" fmla="*/ 758092 w 1230923"/>
              <a:gd name="connsiteY3" fmla="*/ 1512277 h 1512277"/>
              <a:gd name="connsiteX4" fmla="*/ 1230923 w 1230923"/>
              <a:gd name="connsiteY4" fmla="*/ 1039446 h 1512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0923" h="1512277">
                <a:moveTo>
                  <a:pt x="1230923" y="484554"/>
                </a:moveTo>
                <a:lnTo>
                  <a:pt x="758092" y="0"/>
                </a:lnTo>
                <a:lnTo>
                  <a:pt x="0" y="754185"/>
                </a:lnTo>
                <a:lnTo>
                  <a:pt x="758092" y="1512277"/>
                </a:lnTo>
                <a:lnTo>
                  <a:pt x="1230923" y="1039446"/>
                </a:lnTo>
              </a:path>
            </a:pathLst>
          </a:custGeom>
          <a:noFill/>
          <a:ln>
            <a:solidFill>
              <a:schemeClr val="bg1">
                <a:lumMod val="50000"/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339725" y="470535"/>
            <a:ext cx="33312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03</a:t>
            </a:r>
            <a:r>
              <a:rPr lang="zh-CN" altLang="en-US" sz="3200" dirty="0">
                <a:solidFill>
                  <a:srgbClr val="413B39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系统功能测试</a:t>
            </a:r>
            <a:r>
              <a:rPr lang="zh-CN" altLang="en-US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  </a:t>
            </a:r>
          </a:p>
        </p:txBody>
      </p:sp>
      <p:sp>
        <p:nvSpPr>
          <p:cNvPr id="31" name="任意多边形 30"/>
          <p:cNvSpPr/>
          <p:nvPr/>
        </p:nvSpPr>
        <p:spPr>
          <a:xfrm>
            <a:off x="11723" y="-3908"/>
            <a:ext cx="1230923" cy="1512277"/>
          </a:xfrm>
          <a:custGeom>
            <a:avLst/>
            <a:gdLst>
              <a:gd name="connsiteX0" fmla="*/ 1230923 w 1230923"/>
              <a:gd name="connsiteY0" fmla="*/ 484554 h 1512277"/>
              <a:gd name="connsiteX1" fmla="*/ 758092 w 1230923"/>
              <a:gd name="connsiteY1" fmla="*/ 0 h 1512277"/>
              <a:gd name="connsiteX2" fmla="*/ 0 w 1230923"/>
              <a:gd name="connsiteY2" fmla="*/ 754185 h 1512277"/>
              <a:gd name="connsiteX3" fmla="*/ 758092 w 1230923"/>
              <a:gd name="connsiteY3" fmla="*/ 1512277 h 1512277"/>
              <a:gd name="connsiteX4" fmla="*/ 1230923 w 1230923"/>
              <a:gd name="connsiteY4" fmla="*/ 1039446 h 1512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0923" h="1512277">
                <a:moveTo>
                  <a:pt x="1230923" y="484554"/>
                </a:moveTo>
                <a:lnTo>
                  <a:pt x="758092" y="0"/>
                </a:lnTo>
                <a:lnTo>
                  <a:pt x="0" y="754185"/>
                </a:lnTo>
                <a:lnTo>
                  <a:pt x="758092" y="1512277"/>
                </a:lnTo>
                <a:lnTo>
                  <a:pt x="1230923" y="1039446"/>
                </a:lnTo>
              </a:path>
            </a:pathLst>
          </a:custGeom>
          <a:noFill/>
          <a:ln>
            <a:solidFill>
              <a:schemeClr val="bg1">
                <a:lumMod val="50000"/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339725" y="470535"/>
            <a:ext cx="33312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03</a:t>
            </a:r>
            <a:r>
              <a:rPr lang="zh-CN" altLang="en-US" sz="3200" dirty="0">
                <a:solidFill>
                  <a:srgbClr val="413B39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系统功能测试</a:t>
            </a:r>
            <a:r>
              <a:rPr lang="zh-CN" altLang="en-US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  </a:t>
            </a:r>
          </a:p>
        </p:txBody>
      </p:sp>
      <p:sp>
        <p:nvSpPr>
          <p:cNvPr id="31" name="任意多边形 30"/>
          <p:cNvSpPr/>
          <p:nvPr/>
        </p:nvSpPr>
        <p:spPr>
          <a:xfrm>
            <a:off x="11723" y="-3908"/>
            <a:ext cx="1230923" cy="1512277"/>
          </a:xfrm>
          <a:custGeom>
            <a:avLst/>
            <a:gdLst>
              <a:gd name="connsiteX0" fmla="*/ 1230923 w 1230923"/>
              <a:gd name="connsiteY0" fmla="*/ 484554 h 1512277"/>
              <a:gd name="connsiteX1" fmla="*/ 758092 w 1230923"/>
              <a:gd name="connsiteY1" fmla="*/ 0 h 1512277"/>
              <a:gd name="connsiteX2" fmla="*/ 0 w 1230923"/>
              <a:gd name="connsiteY2" fmla="*/ 754185 h 1512277"/>
              <a:gd name="connsiteX3" fmla="*/ 758092 w 1230923"/>
              <a:gd name="connsiteY3" fmla="*/ 1512277 h 1512277"/>
              <a:gd name="connsiteX4" fmla="*/ 1230923 w 1230923"/>
              <a:gd name="connsiteY4" fmla="*/ 1039446 h 1512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0923" h="1512277">
                <a:moveTo>
                  <a:pt x="1230923" y="484554"/>
                </a:moveTo>
                <a:lnTo>
                  <a:pt x="758092" y="0"/>
                </a:lnTo>
                <a:lnTo>
                  <a:pt x="0" y="754185"/>
                </a:lnTo>
                <a:lnTo>
                  <a:pt x="758092" y="1512277"/>
                </a:lnTo>
                <a:lnTo>
                  <a:pt x="1230923" y="1039446"/>
                </a:lnTo>
              </a:path>
            </a:pathLst>
          </a:custGeom>
          <a:noFill/>
          <a:ln>
            <a:solidFill>
              <a:schemeClr val="bg1">
                <a:lumMod val="50000"/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1521" y="1959429"/>
            <a:ext cx="204107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04</a:t>
            </a:r>
            <a:endParaRPr lang="zh-CN" altLang="en-US" sz="115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29580" y="2134870"/>
            <a:ext cx="213804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系统性能测试</a:t>
            </a:r>
          </a:p>
        </p:txBody>
      </p:sp>
    </p:spTree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任意多边形 44"/>
          <p:cNvSpPr/>
          <p:nvPr/>
        </p:nvSpPr>
        <p:spPr>
          <a:xfrm>
            <a:off x="11723" y="-3908"/>
            <a:ext cx="1230923" cy="1512277"/>
          </a:xfrm>
          <a:custGeom>
            <a:avLst/>
            <a:gdLst>
              <a:gd name="connsiteX0" fmla="*/ 1230923 w 1230923"/>
              <a:gd name="connsiteY0" fmla="*/ 484554 h 1512277"/>
              <a:gd name="connsiteX1" fmla="*/ 758092 w 1230923"/>
              <a:gd name="connsiteY1" fmla="*/ 0 h 1512277"/>
              <a:gd name="connsiteX2" fmla="*/ 0 w 1230923"/>
              <a:gd name="connsiteY2" fmla="*/ 754185 h 1512277"/>
              <a:gd name="connsiteX3" fmla="*/ 758092 w 1230923"/>
              <a:gd name="connsiteY3" fmla="*/ 1512277 h 1512277"/>
              <a:gd name="connsiteX4" fmla="*/ 1230923 w 1230923"/>
              <a:gd name="connsiteY4" fmla="*/ 1039446 h 1512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0923" h="1512277">
                <a:moveTo>
                  <a:pt x="1230923" y="484554"/>
                </a:moveTo>
                <a:lnTo>
                  <a:pt x="758092" y="0"/>
                </a:lnTo>
                <a:lnTo>
                  <a:pt x="0" y="754185"/>
                </a:lnTo>
                <a:lnTo>
                  <a:pt x="758092" y="1512277"/>
                </a:lnTo>
                <a:lnTo>
                  <a:pt x="1230923" y="1039446"/>
                </a:lnTo>
              </a:path>
            </a:pathLst>
          </a:custGeom>
          <a:noFill/>
          <a:ln>
            <a:solidFill>
              <a:schemeClr val="bg1">
                <a:lumMod val="50000"/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46" name="文本框 29"/>
          <p:cNvSpPr txBox="1"/>
          <p:nvPr/>
        </p:nvSpPr>
        <p:spPr>
          <a:xfrm>
            <a:off x="340030" y="470465"/>
            <a:ext cx="418275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04</a:t>
            </a:r>
            <a:r>
              <a:rPr lang="zh-CN" altLang="en-US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系统性能测试   </a:t>
            </a:r>
          </a:p>
        </p:txBody>
      </p:sp>
    </p:spTree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30600" y="2476500"/>
            <a:ext cx="57277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华文楷体" panose="02010600040101010101" pitchFamily="2" charset="-122"/>
                <a:ea typeface="华文楷体" panose="02010600040101010101" pitchFamily="2" charset="-122"/>
              </a:rPr>
              <a:t>谢谢大家</a:t>
            </a:r>
            <a:r>
              <a:rPr lang="en-US" altLang="zh-CN" sz="6600" dirty="0">
                <a:latin typeface="华文楷体" panose="02010600040101010101" pitchFamily="2" charset="-122"/>
                <a:ea typeface="华文楷体" panose="02010600040101010101" pitchFamily="2" charset="-122"/>
              </a:rPr>
              <a:t>~</a:t>
            </a:r>
            <a:endParaRPr lang="zh-CN" altLang="en-US" sz="6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菱形 16"/>
          <p:cNvSpPr/>
          <p:nvPr/>
        </p:nvSpPr>
        <p:spPr>
          <a:xfrm>
            <a:off x="-255470" y="-370540"/>
            <a:ext cx="3373899" cy="3373899"/>
          </a:xfrm>
          <a:prstGeom prst="diamond">
            <a:avLst/>
          </a:prstGeom>
          <a:solidFill>
            <a:schemeClr val="bg1">
              <a:lumMod val="65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-19878" y="-863758"/>
            <a:ext cx="1287979" cy="2575958"/>
          </a:xfrm>
          <a:custGeom>
            <a:avLst/>
            <a:gdLst>
              <a:gd name="connsiteX0" fmla="*/ 0 w 1287979"/>
              <a:gd name="connsiteY0" fmla="*/ 0 h 2575958"/>
              <a:gd name="connsiteX1" fmla="*/ 1287979 w 1287979"/>
              <a:gd name="connsiteY1" fmla="*/ 1287979 h 2575958"/>
              <a:gd name="connsiteX2" fmla="*/ 0 w 1287979"/>
              <a:gd name="connsiteY2" fmla="*/ 2575958 h 2575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7979" h="2575958">
                <a:moveTo>
                  <a:pt x="0" y="0"/>
                </a:moveTo>
                <a:lnTo>
                  <a:pt x="1287979" y="1287979"/>
                </a:lnTo>
                <a:lnTo>
                  <a:pt x="0" y="2575958"/>
                </a:lnTo>
                <a:close/>
              </a:path>
            </a:pathLst>
          </a:custGeom>
          <a:noFill/>
          <a:ln w="3175">
            <a:solidFill>
              <a:schemeClr val="bg1">
                <a:lumMod val="50000"/>
                <a:alpha val="4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19" name="菱形 18"/>
          <p:cNvSpPr/>
          <p:nvPr/>
        </p:nvSpPr>
        <p:spPr>
          <a:xfrm>
            <a:off x="-256201" y="-68674"/>
            <a:ext cx="3342485" cy="3342485"/>
          </a:xfrm>
          <a:prstGeom prst="diamond">
            <a:avLst/>
          </a:prstGeom>
          <a:noFill/>
          <a:ln w="3175">
            <a:solidFill>
              <a:schemeClr val="bg1">
                <a:lumMod val="50000"/>
                <a:alpha val="4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293915" y="1435492"/>
            <a:ext cx="344934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功能演示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4151313" y="1322690"/>
            <a:ext cx="888418" cy="883238"/>
            <a:chOff x="4151313" y="2020084"/>
            <a:chExt cx="888418" cy="883238"/>
          </a:xfrm>
        </p:grpSpPr>
        <p:grpSp>
          <p:nvGrpSpPr>
            <p:cNvPr id="22" name="组合 21"/>
            <p:cNvGrpSpPr/>
            <p:nvPr/>
          </p:nvGrpSpPr>
          <p:grpSpPr>
            <a:xfrm>
              <a:off x="4151313" y="2020084"/>
              <a:ext cx="888418" cy="883238"/>
              <a:chOff x="5641059" y="3248083"/>
              <a:chExt cx="918415" cy="913060"/>
            </a:xfrm>
          </p:grpSpPr>
          <p:sp>
            <p:nvSpPr>
              <p:cNvPr id="31" name="任意多边形 30"/>
              <p:cNvSpPr/>
              <p:nvPr/>
            </p:nvSpPr>
            <p:spPr>
              <a:xfrm>
                <a:off x="5912746" y="3248083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32" name="任意多边形 31"/>
              <p:cNvSpPr/>
              <p:nvPr/>
            </p:nvSpPr>
            <p:spPr>
              <a:xfrm rot="16200000">
                <a:off x="5549900" y="3604562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33" name="任意多边形 32"/>
              <p:cNvSpPr/>
              <p:nvPr/>
            </p:nvSpPr>
            <p:spPr>
              <a:xfrm rot="16200000" flipH="1" flipV="1">
                <a:off x="6280386" y="3612238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34" name="任意多边形 33"/>
              <p:cNvSpPr/>
              <p:nvPr/>
            </p:nvSpPr>
            <p:spPr>
              <a:xfrm flipV="1">
                <a:off x="5910876" y="3973214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4353060" y="2213787"/>
              <a:ext cx="483672" cy="489216"/>
              <a:chOff x="4359930" y="2498290"/>
              <a:chExt cx="1019358" cy="1031042"/>
            </a:xfrm>
          </p:grpSpPr>
          <p:grpSp>
            <p:nvGrpSpPr>
              <p:cNvPr id="25" name="组合 24"/>
              <p:cNvGrpSpPr/>
              <p:nvPr/>
            </p:nvGrpSpPr>
            <p:grpSpPr>
              <a:xfrm>
                <a:off x="4361859" y="2498290"/>
                <a:ext cx="1014596" cy="415536"/>
                <a:chOff x="4361859" y="2498290"/>
                <a:chExt cx="1014596" cy="415536"/>
              </a:xfrm>
            </p:grpSpPr>
            <p:sp>
              <p:nvSpPr>
                <p:cNvPr id="29" name="任意多边形 28"/>
                <p:cNvSpPr/>
                <p:nvPr/>
              </p:nvSpPr>
              <p:spPr>
                <a:xfrm rot="10800000">
                  <a:off x="4361859" y="2498290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  <p:sp>
              <p:nvSpPr>
                <p:cNvPr id="30" name="任意多边形 29"/>
                <p:cNvSpPr/>
                <p:nvPr/>
              </p:nvSpPr>
              <p:spPr>
                <a:xfrm rot="5400000">
                  <a:off x="4963258" y="2500628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</p:grpSp>
          <p:grpSp>
            <p:nvGrpSpPr>
              <p:cNvPr id="26" name="组合 25"/>
              <p:cNvGrpSpPr/>
              <p:nvPr/>
            </p:nvGrpSpPr>
            <p:grpSpPr>
              <a:xfrm flipV="1">
                <a:off x="4359930" y="3116091"/>
                <a:ext cx="1019358" cy="413241"/>
                <a:chOff x="4359478" y="2503052"/>
                <a:chExt cx="1019358" cy="413241"/>
              </a:xfrm>
            </p:grpSpPr>
            <p:sp>
              <p:nvSpPr>
                <p:cNvPr id="27" name="任意多边形 26"/>
                <p:cNvSpPr/>
                <p:nvPr/>
              </p:nvSpPr>
              <p:spPr>
                <a:xfrm rot="10800000">
                  <a:off x="4359478" y="2503052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  <p:sp>
              <p:nvSpPr>
                <p:cNvPr id="28" name="任意多边形 27"/>
                <p:cNvSpPr/>
                <p:nvPr/>
              </p:nvSpPr>
              <p:spPr>
                <a:xfrm rot="5400000">
                  <a:off x="4965639" y="2503009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</p:grpSp>
        </p:grpSp>
        <p:sp>
          <p:nvSpPr>
            <p:cNvPr id="24" name="文本框 23"/>
            <p:cNvSpPr txBox="1"/>
            <p:nvPr/>
          </p:nvSpPr>
          <p:spPr>
            <a:xfrm>
              <a:off x="4244113" y="2241046"/>
              <a:ext cx="687185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>
                  <a:solidFill>
                    <a:srgbClr val="413B39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01</a:t>
              </a:r>
              <a:endParaRPr lang="zh-CN" altLang="en-US" sz="22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151006" y="2490263"/>
            <a:ext cx="888418" cy="883238"/>
            <a:chOff x="4161396" y="3518961"/>
            <a:chExt cx="888418" cy="883238"/>
          </a:xfrm>
        </p:grpSpPr>
        <p:sp>
          <p:nvSpPr>
            <p:cNvPr id="36" name="文本框 35"/>
            <p:cNvSpPr txBox="1"/>
            <p:nvPr/>
          </p:nvSpPr>
          <p:spPr>
            <a:xfrm>
              <a:off x="4253447" y="3741759"/>
              <a:ext cx="687185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>
                  <a:solidFill>
                    <a:srgbClr val="413B39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02</a:t>
              </a:r>
              <a:endParaRPr lang="zh-CN" altLang="en-US" sz="22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4161396" y="3518961"/>
              <a:ext cx="888418" cy="883238"/>
              <a:chOff x="5641059" y="3248083"/>
              <a:chExt cx="918415" cy="913060"/>
            </a:xfrm>
          </p:grpSpPr>
          <p:sp>
            <p:nvSpPr>
              <p:cNvPr id="45" name="任意多边形 44"/>
              <p:cNvSpPr/>
              <p:nvPr/>
            </p:nvSpPr>
            <p:spPr>
              <a:xfrm>
                <a:off x="5912746" y="3248083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46" name="任意多边形 45"/>
              <p:cNvSpPr/>
              <p:nvPr/>
            </p:nvSpPr>
            <p:spPr>
              <a:xfrm rot="16200000">
                <a:off x="5549900" y="3604562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47" name="任意多边形 46"/>
              <p:cNvSpPr/>
              <p:nvPr/>
            </p:nvSpPr>
            <p:spPr>
              <a:xfrm rot="16200000" flipH="1" flipV="1">
                <a:off x="6280386" y="3612238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48" name="任意多边形 47"/>
              <p:cNvSpPr/>
              <p:nvPr/>
            </p:nvSpPr>
            <p:spPr>
              <a:xfrm flipV="1">
                <a:off x="5910876" y="3973214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4363143" y="3712664"/>
              <a:ext cx="483672" cy="489216"/>
              <a:chOff x="4359930" y="2498290"/>
              <a:chExt cx="1019358" cy="1031042"/>
            </a:xfrm>
          </p:grpSpPr>
          <p:grpSp>
            <p:nvGrpSpPr>
              <p:cNvPr id="39" name="组合 38"/>
              <p:cNvGrpSpPr/>
              <p:nvPr/>
            </p:nvGrpSpPr>
            <p:grpSpPr>
              <a:xfrm>
                <a:off x="4361859" y="2498290"/>
                <a:ext cx="1014596" cy="415536"/>
                <a:chOff x="4361859" y="2498290"/>
                <a:chExt cx="1014596" cy="415536"/>
              </a:xfrm>
            </p:grpSpPr>
            <p:sp>
              <p:nvSpPr>
                <p:cNvPr id="43" name="任意多边形 42"/>
                <p:cNvSpPr/>
                <p:nvPr/>
              </p:nvSpPr>
              <p:spPr>
                <a:xfrm rot="10800000">
                  <a:off x="4361859" y="2498290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  <p:sp>
              <p:nvSpPr>
                <p:cNvPr id="44" name="任意多边形 43"/>
                <p:cNvSpPr/>
                <p:nvPr/>
              </p:nvSpPr>
              <p:spPr>
                <a:xfrm rot="5400000">
                  <a:off x="4963258" y="2500628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 flipV="1">
                <a:off x="4359930" y="3116091"/>
                <a:ext cx="1019358" cy="413241"/>
                <a:chOff x="4359478" y="2503052"/>
                <a:chExt cx="1019358" cy="413241"/>
              </a:xfrm>
            </p:grpSpPr>
            <p:sp>
              <p:nvSpPr>
                <p:cNvPr id="41" name="任意多边形 40"/>
                <p:cNvSpPr/>
                <p:nvPr/>
              </p:nvSpPr>
              <p:spPr>
                <a:xfrm rot="10800000">
                  <a:off x="4359478" y="2503052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  <p:sp>
              <p:nvSpPr>
                <p:cNvPr id="42" name="任意多边形 41"/>
                <p:cNvSpPr/>
                <p:nvPr/>
              </p:nvSpPr>
              <p:spPr>
                <a:xfrm rot="5400000">
                  <a:off x="4965639" y="2503009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</p:grpSp>
        </p:grpSp>
      </p:grpSp>
      <p:sp>
        <p:nvSpPr>
          <p:cNvPr id="49" name="文本框 48"/>
          <p:cNvSpPr txBox="1"/>
          <p:nvPr/>
        </p:nvSpPr>
        <p:spPr>
          <a:xfrm>
            <a:off x="5225244" y="2617035"/>
            <a:ext cx="344934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代码测试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5218828" y="3786070"/>
            <a:ext cx="389977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系统功能测试</a:t>
            </a:r>
          </a:p>
        </p:txBody>
      </p:sp>
      <p:grpSp>
        <p:nvGrpSpPr>
          <p:cNvPr id="51" name="组合 50"/>
          <p:cNvGrpSpPr/>
          <p:nvPr/>
        </p:nvGrpSpPr>
        <p:grpSpPr>
          <a:xfrm>
            <a:off x="4149454" y="3659298"/>
            <a:ext cx="888418" cy="883238"/>
            <a:chOff x="4165039" y="5019300"/>
            <a:chExt cx="888418" cy="883238"/>
          </a:xfrm>
        </p:grpSpPr>
        <p:grpSp>
          <p:nvGrpSpPr>
            <p:cNvPr id="52" name="组合 51"/>
            <p:cNvGrpSpPr/>
            <p:nvPr/>
          </p:nvGrpSpPr>
          <p:grpSpPr>
            <a:xfrm>
              <a:off x="4165039" y="5019300"/>
              <a:ext cx="888418" cy="883238"/>
              <a:chOff x="5641059" y="3248083"/>
              <a:chExt cx="918415" cy="913060"/>
            </a:xfrm>
          </p:grpSpPr>
          <p:sp>
            <p:nvSpPr>
              <p:cNvPr id="61" name="任意多边形 60"/>
              <p:cNvSpPr/>
              <p:nvPr/>
            </p:nvSpPr>
            <p:spPr>
              <a:xfrm>
                <a:off x="5912746" y="3248083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62" name="任意多边形 61"/>
              <p:cNvSpPr/>
              <p:nvPr/>
            </p:nvSpPr>
            <p:spPr>
              <a:xfrm rot="16200000">
                <a:off x="5549900" y="3604562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63" name="任意多边形 62"/>
              <p:cNvSpPr/>
              <p:nvPr/>
            </p:nvSpPr>
            <p:spPr>
              <a:xfrm rot="16200000" flipH="1" flipV="1">
                <a:off x="6280386" y="3612238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64" name="任意多边形 63"/>
              <p:cNvSpPr/>
              <p:nvPr/>
            </p:nvSpPr>
            <p:spPr>
              <a:xfrm flipV="1">
                <a:off x="5910876" y="3973214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4366786" y="5213003"/>
              <a:ext cx="483672" cy="489216"/>
              <a:chOff x="4359930" y="2498290"/>
              <a:chExt cx="1019358" cy="1031042"/>
            </a:xfrm>
          </p:grpSpPr>
          <p:grpSp>
            <p:nvGrpSpPr>
              <p:cNvPr id="55" name="组合 54"/>
              <p:cNvGrpSpPr/>
              <p:nvPr/>
            </p:nvGrpSpPr>
            <p:grpSpPr>
              <a:xfrm>
                <a:off x="4361859" y="2498290"/>
                <a:ext cx="1014596" cy="415536"/>
                <a:chOff x="4361859" y="2498290"/>
                <a:chExt cx="1014596" cy="415536"/>
              </a:xfrm>
            </p:grpSpPr>
            <p:sp>
              <p:nvSpPr>
                <p:cNvPr id="59" name="任意多边形 58"/>
                <p:cNvSpPr/>
                <p:nvPr/>
              </p:nvSpPr>
              <p:spPr>
                <a:xfrm rot="10800000">
                  <a:off x="4361859" y="2498290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  <p:sp>
              <p:nvSpPr>
                <p:cNvPr id="60" name="任意多边形 59"/>
                <p:cNvSpPr/>
                <p:nvPr/>
              </p:nvSpPr>
              <p:spPr>
                <a:xfrm rot="5400000">
                  <a:off x="4963258" y="2500628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</p:grpSp>
          <p:grpSp>
            <p:nvGrpSpPr>
              <p:cNvPr id="56" name="组合 55"/>
              <p:cNvGrpSpPr/>
              <p:nvPr/>
            </p:nvGrpSpPr>
            <p:grpSpPr>
              <a:xfrm flipV="1">
                <a:off x="4359930" y="3116091"/>
                <a:ext cx="1019358" cy="413241"/>
                <a:chOff x="4359478" y="2503052"/>
                <a:chExt cx="1019358" cy="413241"/>
              </a:xfrm>
            </p:grpSpPr>
            <p:sp>
              <p:nvSpPr>
                <p:cNvPr id="57" name="任意多边形 56"/>
                <p:cNvSpPr/>
                <p:nvPr/>
              </p:nvSpPr>
              <p:spPr>
                <a:xfrm rot="10800000">
                  <a:off x="4359478" y="2503052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  <p:sp>
              <p:nvSpPr>
                <p:cNvPr id="58" name="任意多边形 57"/>
                <p:cNvSpPr/>
                <p:nvPr/>
              </p:nvSpPr>
              <p:spPr>
                <a:xfrm rot="5400000">
                  <a:off x="4965639" y="2503009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</p:grpSp>
        </p:grpSp>
        <p:sp>
          <p:nvSpPr>
            <p:cNvPr id="54" name="文本框 53"/>
            <p:cNvSpPr txBox="1"/>
            <p:nvPr/>
          </p:nvSpPr>
          <p:spPr>
            <a:xfrm>
              <a:off x="4260965" y="5247421"/>
              <a:ext cx="687185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>
                  <a:solidFill>
                    <a:srgbClr val="413B39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03</a:t>
              </a:r>
              <a:endParaRPr lang="zh-CN" altLang="en-US" sz="22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894687" y="541842"/>
            <a:ext cx="11079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目录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5215492" y="4955351"/>
            <a:ext cx="344934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系统性能测试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4146118" y="4828579"/>
            <a:ext cx="888418" cy="883238"/>
            <a:chOff x="4165039" y="5019300"/>
            <a:chExt cx="888418" cy="883238"/>
          </a:xfrm>
        </p:grpSpPr>
        <p:grpSp>
          <p:nvGrpSpPr>
            <p:cNvPr id="68" name="组合 67"/>
            <p:cNvGrpSpPr/>
            <p:nvPr/>
          </p:nvGrpSpPr>
          <p:grpSpPr>
            <a:xfrm>
              <a:off x="4165039" y="5019300"/>
              <a:ext cx="888418" cy="883238"/>
              <a:chOff x="5641059" y="3248083"/>
              <a:chExt cx="918415" cy="913060"/>
            </a:xfrm>
          </p:grpSpPr>
          <p:sp>
            <p:nvSpPr>
              <p:cNvPr id="77" name="任意多边形 76"/>
              <p:cNvSpPr/>
              <p:nvPr/>
            </p:nvSpPr>
            <p:spPr>
              <a:xfrm>
                <a:off x="5912746" y="3248083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78" name="任意多边形 77"/>
              <p:cNvSpPr/>
              <p:nvPr/>
            </p:nvSpPr>
            <p:spPr>
              <a:xfrm rot="16200000">
                <a:off x="5549900" y="3604562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79" name="任意多边形 78"/>
              <p:cNvSpPr/>
              <p:nvPr/>
            </p:nvSpPr>
            <p:spPr>
              <a:xfrm rot="16200000" flipH="1" flipV="1">
                <a:off x="6280386" y="3612238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  <p:sp>
            <p:nvSpPr>
              <p:cNvPr id="80" name="任意多边形 79"/>
              <p:cNvSpPr/>
              <p:nvPr/>
            </p:nvSpPr>
            <p:spPr>
              <a:xfrm flipV="1">
                <a:off x="5910876" y="3973214"/>
                <a:ext cx="370248" cy="187929"/>
              </a:xfrm>
              <a:custGeom>
                <a:avLst/>
                <a:gdLst>
                  <a:gd name="connsiteX0" fmla="*/ 0 w 370248"/>
                  <a:gd name="connsiteY0" fmla="*/ 182319 h 187929"/>
                  <a:gd name="connsiteX1" fmla="*/ 179514 w 370248"/>
                  <a:gd name="connsiteY1" fmla="*/ 0 h 187929"/>
                  <a:gd name="connsiteX2" fmla="*/ 370248 w 370248"/>
                  <a:gd name="connsiteY2" fmla="*/ 187929 h 1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0248" h="187929">
                    <a:moveTo>
                      <a:pt x="0" y="182319"/>
                    </a:moveTo>
                    <a:lnTo>
                      <a:pt x="179514" y="0"/>
                    </a:lnTo>
                    <a:lnTo>
                      <a:pt x="370248" y="187929"/>
                    </a:lnTo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413B39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  <p:grpSp>
          <p:nvGrpSpPr>
            <p:cNvPr id="69" name="组合 68"/>
            <p:cNvGrpSpPr/>
            <p:nvPr/>
          </p:nvGrpSpPr>
          <p:grpSpPr>
            <a:xfrm>
              <a:off x="4366786" y="5213003"/>
              <a:ext cx="483672" cy="489216"/>
              <a:chOff x="4359930" y="2498290"/>
              <a:chExt cx="1019358" cy="1031042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4361859" y="2498290"/>
                <a:ext cx="1014596" cy="415536"/>
                <a:chOff x="4361859" y="2498290"/>
                <a:chExt cx="1014596" cy="415536"/>
              </a:xfrm>
            </p:grpSpPr>
            <p:sp>
              <p:nvSpPr>
                <p:cNvPr id="75" name="任意多边形 74"/>
                <p:cNvSpPr/>
                <p:nvPr/>
              </p:nvSpPr>
              <p:spPr>
                <a:xfrm rot="10800000">
                  <a:off x="4361859" y="2498290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  <p:sp>
              <p:nvSpPr>
                <p:cNvPr id="76" name="任意多边形 75"/>
                <p:cNvSpPr/>
                <p:nvPr/>
              </p:nvSpPr>
              <p:spPr>
                <a:xfrm rot="5400000">
                  <a:off x="4963258" y="2500628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 flipV="1">
                <a:off x="4359930" y="3116091"/>
                <a:ext cx="1019358" cy="413241"/>
                <a:chOff x="4359478" y="2503052"/>
                <a:chExt cx="1019358" cy="413241"/>
              </a:xfrm>
            </p:grpSpPr>
            <p:sp>
              <p:nvSpPr>
                <p:cNvPr id="73" name="任意多边形 72"/>
                <p:cNvSpPr/>
                <p:nvPr/>
              </p:nvSpPr>
              <p:spPr>
                <a:xfrm rot="10800000">
                  <a:off x="4359478" y="2503052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  <p:sp>
              <p:nvSpPr>
                <p:cNvPr id="74" name="任意多边形 73"/>
                <p:cNvSpPr/>
                <p:nvPr/>
              </p:nvSpPr>
              <p:spPr>
                <a:xfrm rot="5400000">
                  <a:off x="4965639" y="2503009"/>
                  <a:ext cx="413154" cy="413241"/>
                </a:xfrm>
                <a:custGeom>
                  <a:avLst/>
                  <a:gdLst>
                    <a:gd name="connsiteX0" fmla="*/ 0 w 263309"/>
                    <a:gd name="connsiteY0" fmla="*/ 263309 h 263309"/>
                    <a:gd name="connsiteX1" fmla="*/ 263309 w 263309"/>
                    <a:gd name="connsiteY1" fmla="*/ 0 h 263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63309" h="263309">
                      <a:moveTo>
                        <a:pt x="0" y="263309"/>
                      </a:moveTo>
                      <a:lnTo>
                        <a:pt x="263309" y="0"/>
                      </a:lnTo>
                    </a:path>
                  </a:pathLst>
                </a:cu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413B39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endParaRPr>
                </a:p>
              </p:txBody>
            </p:sp>
          </p:grpSp>
        </p:grpSp>
        <p:sp>
          <p:nvSpPr>
            <p:cNvPr id="70" name="文本框 69"/>
            <p:cNvSpPr txBox="1"/>
            <p:nvPr/>
          </p:nvSpPr>
          <p:spPr>
            <a:xfrm>
              <a:off x="4260965" y="5247421"/>
              <a:ext cx="687185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200" dirty="0">
                  <a:solidFill>
                    <a:srgbClr val="413B39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04</a:t>
              </a:r>
              <a:endParaRPr lang="zh-CN" altLang="en-US" sz="22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1521" y="1959429"/>
            <a:ext cx="204107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01</a:t>
            </a:r>
            <a:endParaRPr lang="zh-CN" altLang="en-US" sz="115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927272" y="2147093"/>
            <a:ext cx="1371601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功能演示</a:t>
            </a:r>
            <a:endParaRPr lang="zh-CN" altLang="en-US" sz="4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/>
          <p:cNvSpPr txBox="1"/>
          <p:nvPr/>
        </p:nvSpPr>
        <p:spPr>
          <a:xfrm>
            <a:off x="341071" y="470465"/>
            <a:ext cx="444319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01</a:t>
            </a:r>
            <a:r>
              <a:rPr lang="zh-CN" altLang="en-US" sz="3200" dirty="0">
                <a:solidFill>
                  <a:srgbClr val="413B3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功能演示</a:t>
            </a:r>
            <a:r>
              <a:rPr lang="zh-CN" altLang="en-US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  </a:t>
            </a:r>
          </a:p>
        </p:txBody>
      </p:sp>
      <p:sp>
        <p:nvSpPr>
          <p:cNvPr id="56" name="任意多边形 55"/>
          <p:cNvSpPr/>
          <p:nvPr/>
        </p:nvSpPr>
        <p:spPr>
          <a:xfrm>
            <a:off x="11723" y="-3908"/>
            <a:ext cx="1230923" cy="1512277"/>
          </a:xfrm>
          <a:custGeom>
            <a:avLst/>
            <a:gdLst>
              <a:gd name="connsiteX0" fmla="*/ 1230923 w 1230923"/>
              <a:gd name="connsiteY0" fmla="*/ 484554 h 1512277"/>
              <a:gd name="connsiteX1" fmla="*/ 758092 w 1230923"/>
              <a:gd name="connsiteY1" fmla="*/ 0 h 1512277"/>
              <a:gd name="connsiteX2" fmla="*/ 0 w 1230923"/>
              <a:gd name="connsiteY2" fmla="*/ 754185 h 1512277"/>
              <a:gd name="connsiteX3" fmla="*/ 758092 w 1230923"/>
              <a:gd name="connsiteY3" fmla="*/ 1512277 h 1512277"/>
              <a:gd name="connsiteX4" fmla="*/ 1230923 w 1230923"/>
              <a:gd name="connsiteY4" fmla="*/ 1039446 h 1512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0923" h="1512277">
                <a:moveTo>
                  <a:pt x="1230923" y="484554"/>
                </a:moveTo>
                <a:lnTo>
                  <a:pt x="758092" y="0"/>
                </a:lnTo>
                <a:lnTo>
                  <a:pt x="0" y="754185"/>
                </a:lnTo>
                <a:lnTo>
                  <a:pt x="758092" y="1512277"/>
                </a:lnTo>
                <a:lnTo>
                  <a:pt x="1230923" y="1039446"/>
                </a:lnTo>
              </a:path>
            </a:pathLst>
          </a:custGeom>
          <a:noFill/>
          <a:ln>
            <a:solidFill>
              <a:schemeClr val="bg1">
                <a:lumMod val="50000"/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0580" y="2117725"/>
            <a:ext cx="38233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放入图片，视频，演示视频</a:t>
            </a:r>
          </a:p>
        </p:txBody>
      </p:sp>
      <p:pic>
        <p:nvPicPr>
          <p:cNvPr id="2" name="web视频">
            <a:hlinkClick r:id="" action="ppaction://media"/>
            <a:extLst>
              <a:ext uri="{FF2B5EF4-FFF2-40B4-BE49-F238E27FC236}">
                <a16:creationId xmlns:a16="http://schemas.microsoft.com/office/drawing/2014/main" id="{B8FC8479-4F6E-4E53-B661-DE2588AE160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1070" y="311746"/>
            <a:ext cx="11850929" cy="6419253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6585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1521" y="1959429"/>
            <a:ext cx="204107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02</a:t>
            </a:r>
            <a:endParaRPr lang="zh-CN" altLang="en-US" sz="115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927272" y="2147093"/>
            <a:ext cx="1629228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4000" dirty="0">
                <a:latin typeface="Yu Gothic Light" panose="020B0300000000000000" pitchFamily="34" charset="-128"/>
                <a:ea typeface="宋体" panose="02010600030101010101" pitchFamily="2" charset="-122"/>
              </a:rPr>
              <a:t>代码测试</a:t>
            </a: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/>
        </p:nvSpPr>
        <p:spPr>
          <a:xfrm>
            <a:off x="11723" y="-3908"/>
            <a:ext cx="1230923" cy="1512277"/>
          </a:xfrm>
          <a:custGeom>
            <a:avLst/>
            <a:gdLst>
              <a:gd name="connsiteX0" fmla="*/ 1230923 w 1230923"/>
              <a:gd name="connsiteY0" fmla="*/ 484554 h 1512277"/>
              <a:gd name="connsiteX1" fmla="*/ 758092 w 1230923"/>
              <a:gd name="connsiteY1" fmla="*/ 0 h 1512277"/>
              <a:gd name="connsiteX2" fmla="*/ 0 w 1230923"/>
              <a:gd name="connsiteY2" fmla="*/ 754185 h 1512277"/>
              <a:gd name="connsiteX3" fmla="*/ 758092 w 1230923"/>
              <a:gd name="connsiteY3" fmla="*/ 1512277 h 1512277"/>
              <a:gd name="connsiteX4" fmla="*/ 1230923 w 1230923"/>
              <a:gd name="connsiteY4" fmla="*/ 1039446 h 1512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0923" h="1512277">
                <a:moveTo>
                  <a:pt x="1230923" y="484554"/>
                </a:moveTo>
                <a:lnTo>
                  <a:pt x="758092" y="0"/>
                </a:lnTo>
                <a:lnTo>
                  <a:pt x="0" y="754185"/>
                </a:lnTo>
                <a:lnTo>
                  <a:pt x="758092" y="1512277"/>
                </a:lnTo>
                <a:lnTo>
                  <a:pt x="1230923" y="1039446"/>
                </a:lnTo>
              </a:path>
            </a:pathLst>
          </a:custGeom>
          <a:noFill/>
          <a:ln>
            <a:solidFill>
              <a:schemeClr val="bg1">
                <a:lumMod val="50000"/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28" name="文本框 29"/>
          <p:cNvSpPr txBox="1"/>
          <p:nvPr/>
        </p:nvSpPr>
        <p:spPr>
          <a:xfrm>
            <a:off x="340031" y="470465"/>
            <a:ext cx="276031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02</a:t>
            </a:r>
            <a:r>
              <a:rPr lang="zh-CN" sz="3200" dirty="0">
                <a:latin typeface="Yu Gothic Light" panose="020B0300000000000000" pitchFamily="34" charset="-128"/>
                <a:ea typeface="Yu Gothic Light" panose="020B0300000000000000" pitchFamily="34" charset="-128"/>
                <a:sym typeface="+mn-ea"/>
              </a:rPr>
              <a:t>代码测试</a:t>
            </a:r>
            <a:endParaRPr lang="zh-CN" altLang="en-US" sz="3200" dirty="0">
              <a:solidFill>
                <a:srgbClr val="413B39"/>
              </a:solidFill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42646" y="1508369"/>
            <a:ext cx="285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静态分析 ：</a:t>
            </a:r>
            <a:r>
              <a:rPr lang="en-US" altLang="zh-CN" sz="2000" dirty="0" err="1"/>
              <a:t>SonarLint</a:t>
            </a:r>
            <a:endParaRPr lang="zh-CN" altLang="en-US" sz="2000" dirty="0"/>
          </a:p>
        </p:txBody>
      </p:sp>
      <p:pic>
        <p:nvPicPr>
          <p:cNvPr id="5" name="图片 4" descr="D:\BaiduNetdiskDownload\MobileFile\Image\_RY2Z]$R{P`P62AUOFHRY]B.png">
            <a:extLst>
              <a:ext uri="{FF2B5EF4-FFF2-40B4-BE49-F238E27FC236}">
                <a16:creationId xmlns:a16="http://schemas.microsoft.com/office/drawing/2014/main" id="{1A01C6F5-88AD-44A7-9BB2-F6F0C3496E5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763" y="2121605"/>
            <a:ext cx="4277718" cy="426593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FAD6285-AEFF-4240-9240-756ED1F55051}"/>
              </a:ext>
            </a:extLst>
          </p:cNvPr>
          <p:cNvSpPr txBox="1"/>
          <p:nvPr/>
        </p:nvSpPr>
        <p:spPr>
          <a:xfrm>
            <a:off x="7176721" y="1476863"/>
            <a:ext cx="2394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P3C</a:t>
            </a:r>
            <a:endParaRPr lang="zh-CN" altLang="en-US" sz="2000" dirty="0"/>
          </a:p>
        </p:txBody>
      </p:sp>
      <p:pic>
        <p:nvPicPr>
          <p:cNvPr id="7" name="图片 6" descr="D:\BaiduNetdiskDownload\MobileFile\Image\KS7ROA238NT%(AMWXD7`20L.png">
            <a:extLst>
              <a:ext uri="{FF2B5EF4-FFF2-40B4-BE49-F238E27FC236}">
                <a16:creationId xmlns:a16="http://schemas.microsoft.com/office/drawing/2014/main" id="{7857FA14-22E2-44F3-97B5-1B3748AC3348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24" y="2121605"/>
            <a:ext cx="4523105" cy="4265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/>
        </p:nvSpPr>
        <p:spPr>
          <a:xfrm>
            <a:off x="11723" y="-3908"/>
            <a:ext cx="1230923" cy="1512277"/>
          </a:xfrm>
          <a:custGeom>
            <a:avLst/>
            <a:gdLst>
              <a:gd name="connsiteX0" fmla="*/ 1230923 w 1230923"/>
              <a:gd name="connsiteY0" fmla="*/ 484554 h 1512277"/>
              <a:gd name="connsiteX1" fmla="*/ 758092 w 1230923"/>
              <a:gd name="connsiteY1" fmla="*/ 0 h 1512277"/>
              <a:gd name="connsiteX2" fmla="*/ 0 w 1230923"/>
              <a:gd name="connsiteY2" fmla="*/ 754185 h 1512277"/>
              <a:gd name="connsiteX3" fmla="*/ 758092 w 1230923"/>
              <a:gd name="connsiteY3" fmla="*/ 1512277 h 1512277"/>
              <a:gd name="connsiteX4" fmla="*/ 1230923 w 1230923"/>
              <a:gd name="connsiteY4" fmla="*/ 1039446 h 1512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0923" h="1512277">
                <a:moveTo>
                  <a:pt x="1230923" y="484554"/>
                </a:moveTo>
                <a:lnTo>
                  <a:pt x="758092" y="0"/>
                </a:lnTo>
                <a:lnTo>
                  <a:pt x="0" y="754185"/>
                </a:lnTo>
                <a:lnTo>
                  <a:pt x="758092" y="1512277"/>
                </a:lnTo>
                <a:lnTo>
                  <a:pt x="1230923" y="1039446"/>
                </a:lnTo>
              </a:path>
            </a:pathLst>
          </a:custGeom>
          <a:noFill/>
          <a:ln>
            <a:solidFill>
              <a:schemeClr val="bg1">
                <a:lumMod val="50000"/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28" name="文本框 29"/>
          <p:cNvSpPr txBox="1"/>
          <p:nvPr/>
        </p:nvSpPr>
        <p:spPr>
          <a:xfrm>
            <a:off x="340031" y="470465"/>
            <a:ext cx="276031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02</a:t>
            </a:r>
            <a:r>
              <a:rPr lang="zh-CN" sz="3200" dirty="0">
                <a:latin typeface="Yu Gothic Light" panose="020B0300000000000000" pitchFamily="34" charset="-128"/>
                <a:ea typeface="Yu Gothic Light" panose="020B0300000000000000" pitchFamily="34" charset="-128"/>
                <a:sym typeface="+mn-ea"/>
              </a:rPr>
              <a:t>代码测试</a:t>
            </a:r>
            <a:endParaRPr lang="zh-CN" altLang="en-US" sz="3200" dirty="0">
              <a:solidFill>
                <a:srgbClr val="413B39"/>
              </a:solidFill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93825" y="1484197"/>
            <a:ext cx="2394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单元测试：</a:t>
            </a:r>
            <a:r>
              <a:rPr lang="en-US" altLang="zh-CN" dirty="0"/>
              <a:t>Junit4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60179F7-1875-4FBB-952B-116F4107F2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392" y="1852497"/>
            <a:ext cx="5562599" cy="447539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3227C08-4771-444D-852D-5063B6ED6554}"/>
              </a:ext>
            </a:extLst>
          </p:cNvPr>
          <p:cNvSpPr/>
          <p:nvPr/>
        </p:nvSpPr>
        <p:spPr>
          <a:xfrm>
            <a:off x="8547329" y="4560878"/>
            <a:ext cx="93647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1100" kern="100" dirty="0">
                <a:solidFill>
                  <a:schemeClr val="bg2">
                    <a:lumMod val="90000"/>
                  </a:schemeClr>
                </a:solidFill>
                <a:latin typeface="Microsoft JhengHei UI" panose="020B0604030504040204" pitchFamily="34" charset="-120"/>
                <a:ea typeface="等线" panose="02010600030101010101" pitchFamily="2" charset="-122"/>
                <a:cs typeface="Times New Roman" panose="02020603050405020304" pitchFamily="18" charset="0"/>
              </a:rPr>
              <a:t>100% ( 2/2)</a:t>
            </a:r>
            <a:endParaRPr lang="zh-CN" altLang="zh-CN" sz="1100" kern="100" dirty="0">
              <a:solidFill>
                <a:schemeClr val="bg2">
                  <a:lumMod val="9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A073DAF-7EE8-479B-9D29-8FECFACDD033}"/>
              </a:ext>
            </a:extLst>
          </p:cNvPr>
          <p:cNvSpPr/>
          <p:nvPr/>
        </p:nvSpPr>
        <p:spPr>
          <a:xfrm>
            <a:off x="9910911" y="4560878"/>
            <a:ext cx="96853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1100" kern="100" dirty="0">
                <a:solidFill>
                  <a:schemeClr val="bg2">
                    <a:lumMod val="90000"/>
                  </a:schemeClr>
                </a:solidFill>
                <a:latin typeface="Microsoft JhengHei UI" panose="020B0604030504040204" pitchFamily="34" charset="-120"/>
                <a:ea typeface="等线" panose="02010600030101010101" pitchFamily="2" charset="-122"/>
                <a:cs typeface="Times New Roman" panose="02020603050405020304" pitchFamily="18" charset="0"/>
              </a:rPr>
              <a:t>87.5% ( 2/2)</a:t>
            </a:r>
            <a:endParaRPr lang="zh-CN" altLang="zh-CN" sz="1100" kern="100" dirty="0">
              <a:solidFill>
                <a:schemeClr val="bg2">
                  <a:lumMod val="9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A65F82-70EA-47FB-AD48-908E6E7345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1852497"/>
            <a:ext cx="5779346" cy="4475397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/>
        </p:nvSpPr>
        <p:spPr>
          <a:xfrm>
            <a:off x="11723" y="-3908"/>
            <a:ext cx="1230923" cy="1512277"/>
          </a:xfrm>
          <a:custGeom>
            <a:avLst/>
            <a:gdLst>
              <a:gd name="connsiteX0" fmla="*/ 1230923 w 1230923"/>
              <a:gd name="connsiteY0" fmla="*/ 484554 h 1512277"/>
              <a:gd name="connsiteX1" fmla="*/ 758092 w 1230923"/>
              <a:gd name="connsiteY1" fmla="*/ 0 h 1512277"/>
              <a:gd name="connsiteX2" fmla="*/ 0 w 1230923"/>
              <a:gd name="connsiteY2" fmla="*/ 754185 h 1512277"/>
              <a:gd name="connsiteX3" fmla="*/ 758092 w 1230923"/>
              <a:gd name="connsiteY3" fmla="*/ 1512277 h 1512277"/>
              <a:gd name="connsiteX4" fmla="*/ 1230923 w 1230923"/>
              <a:gd name="connsiteY4" fmla="*/ 1039446 h 1512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0923" h="1512277">
                <a:moveTo>
                  <a:pt x="1230923" y="484554"/>
                </a:moveTo>
                <a:lnTo>
                  <a:pt x="758092" y="0"/>
                </a:lnTo>
                <a:lnTo>
                  <a:pt x="0" y="754185"/>
                </a:lnTo>
                <a:lnTo>
                  <a:pt x="758092" y="1512277"/>
                </a:lnTo>
                <a:lnTo>
                  <a:pt x="1230923" y="1039446"/>
                </a:lnTo>
              </a:path>
            </a:pathLst>
          </a:custGeom>
          <a:noFill/>
          <a:ln>
            <a:solidFill>
              <a:schemeClr val="bg1">
                <a:lumMod val="50000"/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28" name="文本框 29"/>
          <p:cNvSpPr txBox="1"/>
          <p:nvPr/>
        </p:nvSpPr>
        <p:spPr>
          <a:xfrm>
            <a:off x="340031" y="470465"/>
            <a:ext cx="276031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02</a:t>
            </a:r>
            <a:r>
              <a:rPr lang="zh-CN" sz="3200" dirty="0">
                <a:latin typeface="Yu Gothic Light" panose="020B0300000000000000" pitchFamily="34" charset="-128"/>
                <a:ea typeface="Yu Gothic Light" panose="020B0300000000000000" pitchFamily="34" charset="-128"/>
                <a:sym typeface="+mn-ea"/>
              </a:rPr>
              <a:t>代码测试</a:t>
            </a:r>
            <a:endParaRPr lang="zh-CN" altLang="en-US" sz="3200" dirty="0">
              <a:solidFill>
                <a:srgbClr val="413B39"/>
              </a:solidFill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99590" y="1657350"/>
            <a:ext cx="456057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工具：</a:t>
            </a:r>
            <a:r>
              <a:rPr lang="en-US" altLang="zh-CN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moq</a:t>
            </a:r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，</a:t>
            </a:r>
            <a:r>
              <a:rPr lang="en-US" altLang="zh-CN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visual studio</a:t>
            </a:r>
          </a:p>
          <a:p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环境：</a:t>
            </a:r>
            <a:r>
              <a:rPr lang="en-US" altLang="zh-CN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win10</a:t>
            </a:r>
          </a:p>
          <a:p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静态分析对象：微软自带的分析工具</a:t>
            </a:r>
            <a:endParaRPr lang="en-US" altLang="zh-CN" sz="2800">
              <a:solidFill>
                <a:srgbClr val="FF0000"/>
              </a:solidFill>
              <a:latin typeface="Yu Gothic Light" panose="020B0300000000000000" pitchFamily="34" charset="-128"/>
              <a:ea typeface="宋体" panose="02010600030101010101" pitchFamily="2" charset="-122"/>
            </a:endParaRPr>
          </a:p>
          <a:p>
            <a:endParaRPr lang="en-US" altLang="zh-CN" sz="2800">
              <a:solidFill>
                <a:srgbClr val="FF0000"/>
              </a:solidFill>
              <a:latin typeface="Yu Gothic Light" panose="020B0300000000000000" pitchFamily="34" charset="-128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/>
        </p:nvSpPr>
        <p:spPr>
          <a:xfrm>
            <a:off x="11723" y="-3908"/>
            <a:ext cx="1230923" cy="1512277"/>
          </a:xfrm>
          <a:custGeom>
            <a:avLst/>
            <a:gdLst>
              <a:gd name="connsiteX0" fmla="*/ 1230923 w 1230923"/>
              <a:gd name="connsiteY0" fmla="*/ 484554 h 1512277"/>
              <a:gd name="connsiteX1" fmla="*/ 758092 w 1230923"/>
              <a:gd name="connsiteY1" fmla="*/ 0 h 1512277"/>
              <a:gd name="connsiteX2" fmla="*/ 0 w 1230923"/>
              <a:gd name="connsiteY2" fmla="*/ 754185 h 1512277"/>
              <a:gd name="connsiteX3" fmla="*/ 758092 w 1230923"/>
              <a:gd name="connsiteY3" fmla="*/ 1512277 h 1512277"/>
              <a:gd name="connsiteX4" fmla="*/ 1230923 w 1230923"/>
              <a:gd name="connsiteY4" fmla="*/ 1039446 h 1512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0923" h="1512277">
                <a:moveTo>
                  <a:pt x="1230923" y="484554"/>
                </a:moveTo>
                <a:lnTo>
                  <a:pt x="758092" y="0"/>
                </a:lnTo>
                <a:lnTo>
                  <a:pt x="0" y="754185"/>
                </a:lnTo>
                <a:lnTo>
                  <a:pt x="758092" y="1512277"/>
                </a:lnTo>
                <a:lnTo>
                  <a:pt x="1230923" y="1039446"/>
                </a:lnTo>
              </a:path>
            </a:pathLst>
          </a:custGeom>
          <a:noFill/>
          <a:ln>
            <a:solidFill>
              <a:schemeClr val="bg1">
                <a:lumMod val="50000"/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413B39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28" name="文本框 29"/>
          <p:cNvSpPr txBox="1"/>
          <p:nvPr/>
        </p:nvSpPr>
        <p:spPr>
          <a:xfrm>
            <a:off x="340031" y="470465"/>
            <a:ext cx="276031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413B39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 02</a:t>
            </a:r>
            <a:r>
              <a:rPr lang="zh-CN" sz="3200" dirty="0">
                <a:latin typeface="Yu Gothic Light" panose="020B0300000000000000" pitchFamily="34" charset="-128"/>
                <a:ea typeface="Yu Gothic Light" panose="020B0300000000000000" pitchFamily="34" charset="-128"/>
                <a:sym typeface="+mn-ea"/>
              </a:rPr>
              <a:t>代码测试</a:t>
            </a:r>
            <a:endParaRPr lang="zh-CN" altLang="en-US" sz="3200" dirty="0">
              <a:solidFill>
                <a:srgbClr val="413B39"/>
              </a:solidFill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21560" y="1569085"/>
            <a:ext cx="425450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遇到的难点：</a:t>
            </a:r>
          </a:p>
          <a:p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对数据库的</a:t>
            </a:r>
            <a:r>
              <a:rPr lang="en-US" altLang="zh-CN" sz="280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moq</a:t>
            </a:r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操作，</a:t>
            </a:r>
            <a:r>
              <a:rPr lang="en-US" altLang="zh-CN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c#</a:t>
            </a:r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不同于</a:t>
            </a:r>
            <a:r>
              <a:rPr lang="en-US" altLang="zh-CN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java</a:t>
            </a:r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，需要重新探索与分析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760220" y="4099560"/>
            <a:ext cx="567436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覆盖度</a:t>
            </a:r>
            <a:r>
              <a:rPr lang="en-US" altLang="zh-CN" sz="2800">
                <a:solidFill>
                  <a:srgbClr val="FF0000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:70% </a:t>
            </a:r>
          </a:p>
          <a:p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原因：大量的前端代码需要鼠标点击事件和</a:t>
            </a:r>
            <a:r>
              <a:rPr lang="en-US" altLang="zh-CN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event</a:t>
            </a:r>
            <a:r>
              <a:rPr lang="zh-CN" altLang="en-US" sz="2800">
                <a:solidFill>
                  <a:srgbClr val="FF0000"/>
                </a:solidFill>
                <a:latin typeface="Yu Gothic Light" panose="020B0300000000000000" pitchFamily="34" charset="-128"/>
                <a:ea typeface="宋体" panose="02010600030101010101" pitchFamily="2" charset="-122"/>
              </a:rPr>
              <a:t>事件，无法进行测试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474710" y="2433320"/>
            <a:ext cx="1773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静态分析：</a:t>
            </a:r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616161"/>
      </a:accent1>
      <a:accent2>
        <a:srgbClr val="A6A6A6"/>
      </a:accent2>
      <a:accent3>
        <a:srgbClr val="616161"/>
      </a:accent3>
      <a:accent4>
        <a:srgbClr val="A6A6A6"/>
      </a:accent4>
      <a:accent5>
        <a:srgbClr val="616161"/>
      </a:accent5>
      <a:accent6>
        <a:srgbClr val="A6A6A6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616161"/>
    </a:accent1>
    <a:accent2>
      <a:srgbClr val="A6A6A6"/>
    </a:accent2>
    <a:accent3>
      <a:srgbClr val="616161"/>
    </a:accent3>
    <a:accent4>
      <a:srgbClr val="A6A6A6"/>
    </a:accent4>
    <a:accent5>
      <a:srgbClr val="616161"/>
    </a:accent5>
    <a:accent6>
      <a:srgbClr val="A6A6A6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196</Words>
  <Application>Microsoft Office PowerPoint</Application>
  <PresentationFormat>宽屏</PresentationFormat>
  <Paragraphs>64</Paragraphs>
  <Slides>16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Microsoft JhengHei UI</vt:lpstr>
      <vt:lpstr>Yu Gothic Light</vt:lpstr>
      <vt:lpstr>等线</vt:lpstr>
      <vt:lpstr>方正兰亭超细黑简体</vt:lpstr>
      <vt:lpstr>华文楷体</vt:lpstr>
      <vt:lpstr>微软雅黑 Light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zyc</cp:lastModifiedBy>
  <cp:revision>146</cp:revision>
  <dcterms:created xsi:type="dcterms:W3CDTF">2017-03-02T11:20:00Z</dcterms:created>
  <dcterms:modified xsi:type="dcterms:W3CDTF">2019-01-10T14:00:23Z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2052-11.1.0.8370</vt:lpwstr>
  </property>
</Properties>
</file>

<file path=docProps/thumbnail.jpeg>
</file>